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Calibri" pitchFamily="34" charset="0"/>
      <p:regular r:id="rId22"/>
      <p:bold r:id="rId23"/>
    </p:embeddedFont>
    <p:embeddedFont>
      <p:font typeface="Oswald Bold" charset="0"/>
      <p:regular r:id="rId24"/>
    </p:embeddedFont>
    <p:embeddedFont>
      <p:font typeface="Montserrat Classic Bold" charset="0"/>
      <p:regular r:id="rId25"/>
    </p:embeddedFont>
    <p:embeddedFont>
      <p:font typeface="Oswald" charset="0"/>
      <p:regular r:id="rId26"/>
    </p:embeddedFont>
    <p:embeddedFont>
      <p:font typeface="DM Sans Bold" charset="0"/>
      <p:regular r:id="rId27"/>
    </p:embeddedFont>
    <p:embeddedFont>
      <p:font typeface="DM Sans" charset="0"/>
      <p:regular r:id="rId28"/>
    </p:embeddedFont>
    <p:embeddedFont>
      <p:font typeface="DM Sans Italics" charset="0"/>
      <p:regular r:id="rId29"/>
    </p:embeddedFont>
    <p:embeddedFont>
      <p:font typeface="DM Sans Bold Italics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-1056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/Relationships>
</file>

<file path=ppt/media/image1.png>
</file>

<file path=ppt/media/image10.png>
</file>

<file path=ppt/media/image10.svg>
</file>

<file path=ppt/media/image11.png>
</file>

<file path=ppt/media/image12.jpeg>
</file>

<file path=ppt/media/image12.svg>
</file>

<file path=ppt/media/image13.png>
</file>

<file path=ppt/media/image14.jpeg>
</file>

<file path=ppt/media/image15.jpeg>
</file>

<file path=ppt/media/image16.jpeg>
</file>

<file path=ppt/media/image16.svg>
</file>

<file path=ppt/media/image17.jpeg>
</file>

<file path=ppt/media/image18.jpeg>
</file>

<file path=ppt/media/image18.svg>
</file>

<file path=ppt/media/image19.png>
</file>

<file path=ppt/media/image2.jpeg>
</file>

<file path=ppt/media/image2.svg>
</file>

<file path=ppt/media/image20.png>
</file>

<file path=ppt/media/image21.png>
</file>

<file path=ppt/media/image21.svg>
</file>

<file path=ppt/media/image22.png>
</file>

<file path=ppt/media/image23.png>
</file>

<file path=ppt/media/image24.jpeg>
</file>

<file path=ppt/media/image25.jpeg>
</file>

<file path=ppt/media/image26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8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1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6.png"/><Relationship Id="rId7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7.png"/><Relationship Id="rId4" Type="http://schemas.openxmlformats.org/officeDocument/2006/relationships/image" Target="../media/image10.sv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eg"/><Relationship Id="rId4" Type="http://schemas.openxmlformats.org/officeDocument/2006/relationships/image" Target="../media/image1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659121">
            <a:off x="15091031" y="5585714"/>
            <a:ext cx="7629294" cy="7828566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58071" y="-4629150"/>
            <a:ext cx="9022634" cy="9258300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4236347" y="3202251"/>
            <a:ext cx="9815307" cy="4208864"/>
            <a:chOff x="0" y="0"/>
            <a:chExt cx="1895495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95495" cy="812800"/>
            </a:xfrm>
            <a:custGeom>
              <a:avLst/>
              <a:gdLst/>
              <a:ahLst/>
              <a:cxnLst/>
              <a:rect l="l" t="t" r="r" b="b"/>
              <a:pathLst>
                <a:path w="1895495" h="812800">
                  <a:moveTo>
                    <a:pt x="0" y="0"/>
                  </a:moveTo>
                  <a:lnTo>
                    <a:pt x="1895495" y="0"/>
                  </a:lnTo>
                  <a:lnTo>
                    <a:pt x="1895495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1895495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6382793" y="152193"/>
            <a:ext cx="876507" cy="876507"/>
          </a:xfrm>
          <a:custGeom>
            <a:avLst/>
            <a:gdLst/>
            <a:ahLst/>
            <a:cxnLst/>
            <a:rect l="l" t="t" r="r" b="b"/>
            <a:pathLst>
              <a:path w="876507" h="876507">
                <a:moveTo>
                  <a:pt x="0" y="0"/>
                </a:moveTo>
                <a:lnTo>
                  <a:pt x="876507" y="0"/>
                </a:lnTo>
                <a:lnTo>
                  <a:pt x="876507" y="876507"/>
                </a:lnTo>
                <a:lnTo>
                  <a:pt x="0" y="8765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236347" y="4348786"/>
            <a:ext cx="9815307" cy="2776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684"/>
              </a:lnSpc>
            </a:pPr>
            <a:r>
              <a:rPr lang="en-US" sz="16437" spc="1610" dirty="0">
                <a:solidFill>
                  <a:srgbClr val="FFFFFF"/>
                </a:solidFill>
                <a:latin typeface="Oswald Bold"/>
              </a:rPr>
              <a:t>LIBRARY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236347" y="3438109"/>
            <a:ext cx="9815307" cy="1181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48"/>
              </a:lnSpc>
            </a:pPr>
            <a:r>
              <a:rPr lang="en-US" sz="7063" spc="692">
                <a:solidFill>
                  <a:srgbClr val="000000"/>
                </a:solidFill>
                <a:latin typeface="Oswald Bold"/>
              </a:rPr>
              <a:t>SYSTEM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719596" y="7482578"/>
            <a:ext cx="12848809" cy="444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1"/>
              </a:lnSpc>
            </a:pPr>
            <a:r>
              <a:rPr lang="en-US" sz="2653" spc="140">
                <a:solidFill>
                  <a:srgbClr val="FFFFFF"/>
                </a:solidFill>
                <a:latin typeface="Montserrat Classic Bold"/>
              </a:rPr>
              <a:t>READ TO WIN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956771" y="1019175"/>
            <a:ext cx="3728551" cy="211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69"/>
              </a:lnSpc>
              <a:spcBef>
                <a:spcPct val="0"/>
              </a:spcBef>
            </a:pPr>
            <a:r>
              <a:rPr lang="en-US" sz="1361">
                <a:solidFill>
                  <a:srgbClr val="FFFFFF"/>
                </a:solidFill>
                <a:latin typeface="Oswald"/>
              </a:rPr>
              <a:t>Alexandria University</a:t>
            </a:r>
          </a:p>
        </p:txBody>
      </p:sp>
    </p:spTree>
  </p:cSld>
  <p:clrMapOvr>
    <a:masterClrMapping/>
  </p:clrMapOvr>
  <p:transition>
    <p:cover dir="d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0" y="3189503"/>
            <a:ext cx="18288000" cy="859386"/>
            <a:chOff x="0" y="0"/>
            <a:chExt cx="3531710" cy="16596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31710" cy="165962"/>
            </a:xfrm>
            <a:custGeom>
              <a:avLst/>
              <a:gdLst/>
              <a:ahLst/>
              <a:cxnLst/>
              <a:rect l="l" t="t" r="r" b="b"/>
              <a:pathLst>
                <a:path w="3531710" h="165962">
                  <a:moveTo>
                    <a:pt x="0" y="0"/>
                  </a:moveTo>
                  <a:lnTo>
                    <a:pt x="3531710" y="0"/>
                  </a:lnTo>
                  <a:lnTo>
                    <a:pt x="3531710" y="165962"/>
                  </a:lnTo>
                  <a:lnTo>
                    <a:pt x="0" y="165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3531710" cy="1850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605188" y="4152292"/>
            <a:ext cx="15077624" cy="6134708"/>
          </a:xfrm>
          <a:custGeom>
            <a:avLst/>
            <a:gdLst/>
            <a:ahLst/>
            <a:cxnLst/>
            <a:rect l="l" t="t" r="r" b="b"/>
            <a:pathLst>
              <a:path w="15077624" h="6134708">
                <a:moveTo>
                  <a:pt x="0" y="0"/>
                </a:moveTo>
                <a:lnTo>
                  <a:pt x="15077624" y="0"/>
                </a:lnTo>
                <a:lnTo>
                  <a:pt x="15077624" y="6134708"/>
                </a:lnTo>
                <a:lnTo>
                  <a:pt x="0" y="61347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690980" y="1232286"/>
            <a:ext cx="10906040" cy="1349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FFFFFF"/>
                </a:solidFill>
                <a:latin typeface="Oswald Bold"/>
              </a:rPr>
              <a:t>LOGICAL SCHEMA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0" y="3194712"/>
            <a:ext cx="18288000" cy="957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09" lvl="1" indent="-205105" algn="l">
              <a:lnSpc>
                <a:spcPts val="2621"/>
              </a:lnSpc>
              <a:buFont typeface="Arial"/>
              <a:buChar char="•"/>
            </a:pPr>
            <a:r>
              <a:rPr lang="en-US" sz="1899" spc="186">
                <a:solidFill>
                  <a:srgbClr val="231F20"/>
                </a:solidFill>
                <a:latin typeface="DM Sans"/>
              </a:rPr>
              <a:t>The logical schema defines the structure of the data itself and the relationships between the various attributes, tables, and entries</a:t>
            </a:r>
          </a:p>
          <a:p>
            <a:pPr algn="ctr">
              <a:lnSpc>
                <a:spcPts val="2621"/>
              </a:lnSpc>
            </a:pPr>
            <a:r>
              <a:rPr lang="en-US" sz="1899" spc="186">
                <a:solidFill>
                  <a:srgbClr val="231F20"/>
                </a:solidFill>
                <a:latin typeface="DM Sans"/>
              </a:rPr>
              <a:t>by the way we have :</a:t>
            </a:r>
          </a:p>
          <a:p>
            <a:pPr>
              <a:lnSpc>
                <a:spcPts val="2498"/>
              </a:lnSpc>
            </a:pPr>
            <a:endParaRPr/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0" y="3188130"/>
            <a:ext cx="18288000" cy="859386"/>
            <a:chOff x="0" y="0"/>
            <a:chExt cx="3531710" cy="16596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31710" cy="165962"/>
            </a:xfrm>
            <a:custGeom>
              <a:avLst/>
              <a:gdLst/>
              <a:ahLst/>
              <a:cxnLst/>
              <a:rect l="l" t="t" r="r" b="b"/>
              <a:pathLst>
                <a:path w="3531710" h="165962">
                  <a:moveTo>
                    <a:pt x="0" y="0"/>
                  </a:moveTo>
                  <a:lnTo>
                    <a:pt x="3531710" y="0"/>
                  </a:lnTo>
                  <a:lnTo>
                    <a:pt x="3531710" y="165962"/>
                  </a:lnTo>
                  <a:lnTo>
                    <a:pt x="0" y="165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3531710" cy="1850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3441708" y="4047517"/>
            <a:ext cx="11404585" cy="6409336"/>
          </a:xfrm>
          <a:custGeom>
            <a:avLst/>
            <a:gdLst/>
            <a:ahLst/>
            <a:cxnLst/>
            <a:rect l="l" t="t" r="r" b="b"/>
            <a:pathLst>
              <a:path w="11404585" h="6409336">
                <a:moveTo>
                  <a:pt x="0" y="0"/>
                </a:moveTo>
                <a:lnTo>
                  <a:pt x="11404584" y="0"/>
                </a:lnTo>
                <a:lnTo>
                  <a:pt x="11404584" y="6409335"/>
                </a:lnTo>
                <a:lnTo>
                  <a:pt x="0" y="64093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7690" b="-7690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690980" y="1232286"/>
            <a:ext cx="10906040" cy="1349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FFFFFF"/>
                </a:solidFill>
                <a:latin typeface="Oswald Bold"/>
              </a:rPr>
              <a:t>PHYSICAL SCHEMA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0" y="3221657"/>
            <a:ext cx="18288000" cy="1364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5441" lvl="1" indent="-172721" algn="ctr">
              <a:lnSpc>
                <a:spcPts val="2208"/>
              </a:lnSpc>
              <a:buFont typeface="Arial"/>
              <a:buChar char="•"/>
            </a:pPr>
            <a:r>
              <a:rPr lang="en-US" sz="1600" spc="156">
                <a:solidFill>
                  <a:srgbClr val="231F20"/>
                </a:solidFill>
                <a:latin typeface="DM Sans"/>
              </a:rPr>
              <a:t>The physical schema is a little different and is largely dependent on the structure of the logical schema . It "defines how the data is stored and managed on the physical hard disk of the devices the database is running on.</a:t>
            </a:r>
          </a:p>
          <a:p>
            <a:pPr algn="ctr">
              <a:lnSpc>
                <a:spcPts val="2208"/>
              </a:lnSpc>
            </a:pPr>
            <a:r>
              <a:rPr lang="en-US" sz="1600" spc="156">
                <a:solidFill>
                  <a:srgbClr val="231F20"/>
                </a:solidFill>
                <a:latin typeface="DM Sans"/>
              </a:rPr>
              <a:t>by the way we have :</a:t>
            </a:r>
          </a:p>
          <a:p>
            <a:pPr>
              <a:lnSpc>
                <a:spcPts val="2102"/>
              </a:lnSpc>
            </a:pPr>
            <a:endParaRPr/>
          </a:p>
          <a:p>
            <a:pPr>
              <a:lnSpc>
                <a:spcPts val="2102"/>
              </a:lnSpc>
            </a:pPr>
            <a:endParaRPr/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8700" y="3355040"/>
            <a:ext cx="4473739" cy="636748"/>
            <a:chOff x="0" y="0"/>
            <a:chExt cx="1178269" cy="16770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178269" cy="224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Creation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44867" y="4260727"/>
            <a:ext cx="4457573" cy="2243539"/>
            <a:chOff x="0" y="0"/>
            <a:chExt cx="860830" cy="4332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60830" cy="433264"/>
            </a:xfrm>
            <a:custGeom>
              <a:avLst/>
              <a:gdLst/>
              <a:ahLst/>
              <a:cxnLst/>
              <a:rect l="l" t="t" r="r" b="b"/>
              <a:pathLst>
                <a:path w="860830" h="433264">
                  <a:moveTo>
                    <a:pt x="0" y="0"/>
                  </a:moveTo>
                  <a:lnTo>
                    <a:pt x="860830" y="0"/>
                  </a:lnTo>
                  <a:lnTo>
                    <a:pt x="860830" y="433264"/>
                  </a:lnTo>
                  <a:lnTo>
                    <a:pt x="0" y="4332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860830" cy="4523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6016551" y="3442596"/>
            <a:ext cx="11631136" cy="3160465"/>
          </a:xfrm>
          <a:custGeom>
            <a:avLst/>
            <a:gdLst/>
            <a:ahLst/>
            <a:cxnLst/>
            <a:rect l="l" t="t" r="r" b="b"/>
            <a:pathLst>
              <a:path w="11631136" h="3160465">
                <a:moveTo>
                  <a:pt x="0" y="0"/>
                </a:moveTo>
                <a:lnTo>
                  <a:pt x="11631135" y="0"/>
                </a:lnTo>
                <a:lnTo>
                  <a:pt x="11631135" y="3160464"/>
                </a:lnTo>
                <a:lnTo>
                  <a:pt x="0" y="31604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1362"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3170280" y="6955485"/>
            <a:ext cx="4473739" cy="636748"/>
            <a:chOff x="0" y="0"/>
            <a:chExt cx="1178269" cy="16770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1178269" cy="224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Insertion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170280" y="7944658"/>
            <a:ext cx="4457573" cy="2243539"/>
            <a:chOff x="0" y="0"/>
            <a:chExt cx="860830" cy="43326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60830" cy="433264"/>
            </a:xfrm>
            <a:custGeom>
              <a:avLst/>
              <a:gdLst/>
              <a:ahLst/>
              <a:cxnLst/>
              <a:rect l="l" t="t" r="r" b="b"/>
              <a:pathLst>
                <a:path w="860830" h="433264">
                  <a:moveTo>
                    <a:pt x="0" y="0"/>
                  </a:moveTo>
                  <a:lnTo>
                    <a:pt x="860830" y="0"/>
                  </a:lnTo>
                  <a:lnTo>
                    <a:pt x="860830" y="433264"/>
                  </a:lnTo>
                  <a:lnTo>
                    <a:pt x="0" y="4332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19050"/>
              <a:ext cx="860830" cy="4523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 rot="6000">
            <a:off x="1026783" y="7366514"/>
            <a:ext cx="9254609" cy="2220990"/>
          </a:xfrm>
          <a:custGeom>
            <a:avLst/>
            <a:gdLst/>
            <a:ahLst/>
            <a:cxnLst/>
            <a:rect l="l" t="t" r="r" b="b"/>
            <a:pathLst>
              <a:path w="9254609" h="2220990">
                <a:moveTo>
                  <a:pt x="0" y="16146"/>
                </a:moveTo>
                <a:lnTo>
                  <a:pt x="9250761" y="0"/>
                </a:lnTo>
                <a:lnTo>
                  <a:pt x="9254609" y="2204845"/>
                </a:lnTo>
                <a:lnTo>
                  <a:pt x="3848" y="2220990"/>
                </a:lnTo>
                <a:lnTo>
                  <a:pt x="0" y="16146"/>
                </a:lnTo>
                <a:close/>
              </a:path>
            </a:pathLst>
          </a:custGeom>
          <a:blipFill>
            <a:blip r:embed="rId5"/>
            <a:stretch>
              <a:fillRect l="-37433" t="-158800" r="-71918" b="-231653"/>
            </a:stretch>
          </a:blipFill>
        </p:spPr>
      </p:sp>
      <p:sp>
        <p:nvSpPr>
          <p:cNvPr id="21" name="Freeform 21"/>
          <p:cNvSpPr/>
          <p:nvPr/>
        </p:nvSpPr>
        <p:spPr>
          <a:xfrm rot="6000">
            <a:off x="6015029" y="8151349"/>
            <a:ext cx="6524798" cy="1761119"/>
          </a:xfrm>
          <a:custGeom>
            <a:avLst/>
            <a:gdLst/>
            <a:ahLst/>
            <a:cxnLst/>
            <a:rect l="l" t="t" r="r" b="b"/>
            <a:pathLst>
              <a:path w="6524798" h="1761119">
                <a:moveTo>
                  <a:pt x="0" y="11382"/>
                </a:moveTo>
                <a:lnTo>
                  <a:pt x="6521743" y="0"/>
                </a:lnTo>
                <a:lnTo>
                  <a:pt x="6524797" y="1749736"/>
                </a:lnTo>
                <a:lnTo>
                  <a:pt x="3053" y="1761118"/>
                </a:lnTo>
                <a:lnTo>
                  <a:pt x="0" y="11382"/>
                </a:lnTo>
                <a:close/>
              </a:path>
            </a:pathLst>
          </a:custGeom>
          <a:blipFill>
            <a:blip r:embed="rId6"/>
            <a:stretch>
              <a:fillRect l="-54345" t="-429398" r="-181683" b="-170550"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3690980" y="1232286"/>
            <a:ext cx="10906040" cy="1349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FFFFFF"/>
                </a:solidFill>
                <a:latin typeface="Oswald Bold"/>
              </a:rPr>
              <a:t>SQL DATABASE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44867" y="4384143"/>
            <a:ext cx="4457573" cy="1948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4"/>
              </a:lnSpc>
            </a:pPr>
            <a:r>
              <a:rPr lang="en-US" sz="2250" spc="220">
                <a:solidFill>
                  <a:srgbClr val="231F20"/>
                </a:solidFill>
                <a:latin typeface="DM Sans"/>
              </a:rPr>
              <a:t>create table books , accounts(for customers or stuff members), table membership , borrowing and department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524248" y="8109414"/>
            <a:ext cx="3726135" cy="1948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4"/>
              </a:lnSpc>
            </a:pPr>
            <a:r>
              <a:rPr lang="en-US" sz="2250" spc="220">
                <a:solidFill>
                  <a:srgbClr val="231F20"/>
                </a:solidFill>
                <a:latin typeface="DM Sans"/>
              </a:rPr>
              <a:t>insert some data to each table considering in mind not to repeat primary keys for spacefic table </a:t>
            </a: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2849255" y="-3799091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1" y="0"/>
                </a:lnTo>
                <a:lnTo>
                  <a:pt x="6709931" y="6885191"/>
                </a:lnTo>
                <a:lnTo>
                  <a:pt x="0" y="68851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201772" y="493030"/>
            <a:ext cx="10906040" cy="1966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FFFFFF"/>
                </a:solidFill>
                <a:latin typeface="Oswald Bold"/>
              </a:rPr>
              <a:t>INTERFACE</a:t>
            </a:r>
          </a:p>
          <a:p>
            <a:pPr algn="ctr">
              <a:lnSpc>
                <a:spcPts val="4458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0" y="3478061"/>
            <a:ext cx="18036011" cy="6665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59"/>
              </a:lnSpc>
            </a:pPr>
            <a:r>
              <a:rPr lang="en-US" sz="4185">
                <a:solidFill>
                  <a:srgbClr val="000000"/>
                </a:solidFill>
                <a:latin typeface="DM Sans Italics"/>
              </a:rPr>
              <a:t>Using(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HTML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, 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CSS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, 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PHP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and 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JavaScript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)</a:t>
            </a:r>
          </a:p>
          <a:p>
            <a:pPr algn="ctr">
              <a:lnSpc>
                <a:spcPts val="5859"/>
              </a:lnSpc>
            </a:pPr>
            <a:r>
              <a:rPr lang="en-US" sz="4185">
                <a:solidFill>
                  <a:srgbClr val="000000"/>
                </a:solidFill>
                <a:latin typeface="DM Sans Italics"/>
              </a:rPr>
              <a:t>Our Web Development staff create a real library webpage which enable :</a:t>
            </a:r>
          </a:p>
          <a:p>
            <a:pPr algn="ctr">
              <a:lnSpc>
                <a:spcPts val="5859"/>
              </a:lnSpc>
            </a:pPr>
            <a:endParaRPr/>
          </a:p>
          <a:p>
            <a:pPr algn="ctr">
              <a:lnSpc>
                <a:spcPts val="5859"/>
              </a:lnSpc>
            </a:pPr>
            <a:r>
              <a:rPr lang="en-US" sz="4185">
                <a:solidFill>
                  <a:srgbClr val="000000"/>
                </a:solidFill>
                <a:latin typeface="DM Sans Italics"/>
              </a:rPr>
              <a:t> </a:t>
            </a:r>
            <a:r>
              <a:rPr lang="en-US" sz="4185">
                <a:solidFill>
                  <a:srgbClr val="000000"/>
                </a:solidFill>
                <a:latin typeface="DM Sans Bold Italics"/>
              </a:rPr>
              <a:t>user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: to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 sign up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,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 log in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, 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make a purchase 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from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 any department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, have 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membership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to 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borrow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books  and 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reserve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reading 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rooms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if available</a:t>
            </a:r>
          </a:p>
          <a:p>
            <a:pPr algn="ctr">
              <a:lnSpc>
                <a:spcPts val="5859"/>
              </a:lnSpc>
            </a:pPr>
            <a:endParaRPr/>
          </a:p>
          <a:p>
            <a:pPr algn="ctr">
              <a:lnSpc>
                <a:spcPts val="5859"/>
              </a:lnSpc>
            </a:pPr>
            <a:endParaRPr/>
          </a:p>
          <a:p>
            <a:pPr>
              <a:lnSpc>
                <a:spcPts val="5859"/>
              </a:lnSpc>
            </a:pPr>
            <a:r>
              <a:rPr lang="en-US" sz="4185">
                <a:solidFill>
                  <a:srgbClr val="000000"/>
                </a:solidFill>
                <a:latin typeface="DM Sans Italics"/>
              </a:rPr>
              <a:t>    </a:t>
            </a:r>
            <a:r>
              <a:rPr lang="en-US" sz="4185">
                <a:solidFill>
                  <a:srgbClr val="000000"/>
                </a:solidFill>
                <a:latin typeface="DM Sans Bold Italics"/>
              </a:rPr>
              <a:t>staff members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: to 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edit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,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 add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, 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remove 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and </a:t>
            </a:r>
            <a:r>
              <a:rPr lang="en-US" sz="4185">
                <a:solidFill>
                  <a:srgbClr val="737373"/>
                </a:solidFill>
                <a:latin typeface="DM Sans Italics"/>
              </a:rPr>
              <a:t>search</a:t>
            </a:r>
            <a:r>
              <a:rPr lang="en-US" sz="4185">
                <a:solidFill>
                  <a:srgbClr val="000000"/>
                </a:solidFill>
                <a:latin typeface="DM Sans Italics"/>
              </a:rPr>
              <a:t> for book</a:t>
            </a:r>
          </a:p>
          <a:p>
            <a:pPr algn="ctr">
              <a:lnSpc>
                <a:spcPts val="5859"/>
              </a:lnSpc>
              <a:spcBef>
                <a:spcPct val="0"/>
              </a:spcBef>
            </a:pPr>
            <a:r>
              <a:rPr lang="en-US" sz="4185">
                <a:solidFill>
                  <a:srgbClr val="000000"/>
                </a:solidFill>
                <a:latin typeface="DM Sans Italics"/>
              </a:rPr>
              <a:t> 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74564" y="5355303"/>
            <a:ext cx="17761447" cy="2243539"/>
            <a:chOff x="0" y="0"/>
            <a:chExt cx="3430024" cy="43326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430024" cy="433264"/>
            </a:xfrm>
            <a:custGeom>
              <a:avLst/>
              <a:gdLst/>
              <a:ahLst/>
              <a:cxnLst/>
              <a:rect l="l" t="t" r="r" b="b"/>
              <a:pathLst>
                <a:path w="3430024" h="433264">
                  <a:moveTo>
                    <a:pt x="0" y="0"/>
                  </a:moveTo>
                  <a:lnTo>
                    <a:pt x="3430024" y="0"/>
                  </a:lnTo>
                  <a:lnTo>
                    <a:pt x="3430024" y="433264"/>
                  </a:lnTo>
                  <a:lnTo>
                    <a:pt x="0" y="4332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3430024" cy="4523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67924" y="8099257"/>
            <a:ext cx="17752152" cy="1791517"/>
            <a:chOff x="0" y="0"/>
            <a:chExt cx="3428229" cy="34597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428229" cy="345971"/>
            </a:xfrm>
            <a:custGeom>
              <a:avLst/>
              <a:gdLst/>
              <a:ahLst/>
              <a:cxnLst/>
              <a:rect l="l" t="t" r="r" b="b"/>
              <a:pathLst>
                <a:path w="3428229" h="345971">
                  <a:moveTo>
                    <a:pt x="0" y="0"/>
                  </a:moveTo>
                  <a:lnTo>
                    <a:pt x="3428229" y="0"/>
                  </a:lnTo>
                  <a:lnTo>
                    <a:pt x="3428229" y="345971"/>
                  </a:lnTo>
                  <a:lnTo>
                    <a:pt x="0" y="34597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3428229" cy="3650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</p:spTree>
  </p:cSld>
  <p:clrMapOvr>
    <a:masterClrMapping/>
  </p:clrMapOvr>
  <p:transition>
    <p:spli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2849255" y="-3799091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1" y="0"/>
                </a:lnTo>
                <a:lnTo>
                  <a:pt x="6709931" y="6885191"/>
                </a:lnTo>
                <a:lnTo>
                  <a:pt x="0" y="68851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4908426" y="1061815"/>
            <a:ext cx="7492732" cy="1543050"/>
            <a:chOff x="0" y="0"/>
            <a:chExt cx="1973395" cy="406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73394" cy="406400"/>
            </a:xfrm>
            <a:custGeom>
              <a:avLst/>
              <a:gdLst/>
              <a:ahLst/>
              <a:cxnLst/>
              <a:rect l="l" t="t" r="r" b="b"/>
              <a:pathLst>
                <a:path w="1973394" h="406400">
                  <a:moveTo>
                    <a:pt x="0" y="0"/>
                  </a:moveTo>
                  <a:lnTo>
                    <a:pt x="1973394" y="0"/>
                  </a:lnTo>
                  <a:lnTo>
                    <a:pt x="1973394" y="406400"/>
                  </a:lnTo>
                  <a:lnTo>
                    <a:pt x="0" y="4064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85725"/>
              <a:ext cx="1973395" cy="492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6874"/>
                </a:lnSpc>
                <a:spcBef>
                  <a:spcPct val="0"/>
                </a:spcBef>
              </a:pPr>
              <a:r>
                <a:rPr lang="en-US" sz="4981" spc="49">
                  <a:solidFill>
                    <a:srgbClr val="000000"/>
                  </a:solidFill>
                  <a:latin typeface="DM Sans Bold Italics"/>
                </a:rPr>
                <a:t>user log in and sign up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0" y="2824929"/>
            <a:ext cx="18288000" cy="7635365"/>
          </a:xfrm>
          <a:custGeom>
            <a:avLst/>
            <a:gdLst/>
            <a:ahLst/>
            <a:cxnLst/>
            <a:rect l="l" t="t" r="r" b="b"/>
            <a:pathLst>
              <a:path w="18288000" h="7635365">
                <a:moveTo>
                  <a:pt x="0" y="0"/>
                </a:moveTo>
                <a:lnTo>
                  <a:pt x="18288000" y="0"/>
                </a:lnTo>
                <a:lnTo>
                  <a:pt x="18288000" y="7635365"/>
                </a:lnTo>
                <a:lnTo>
                  <a:pt x="0" y="76353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3541" b="-11121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201772" y="-133350"/>
            <a:ext cx="10906040" cy="1966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 dirty="0">
                <a:solidFill>
                  <a:srgbClr val="000000"/>
                </a:solidFill>
                <a:latin typeface="Oswald Bold"/>
              </a:rPr>
              <a:t>INTERFACE</a:t>
            </a:r>
          </a:p>
          <a:p>
            <a:pPr algn="ctr">
              <a:lnSpc>
                <a:spcPts val="4458"/>
              </a:lnSpc>
            </a:pPr>
            <a:endParaRPr/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1176214"/>
            <a:ext cx="15925901" cy="1588566"/>
            <a:chOff x="0" y="0"/>
            <a:chExt cx="4194476" cy="4183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194476" cy="418388"/>
            </a:xfrm>
            <a:custGeom>
              <a:avLst/>
              <a:gdLst/>
              <a:ahLst/>
              <a:cxnLst/>
              <a:rect l="l" t="t" r="r" b="b"/>
              <a:pathLst>
                <a:path w="4194476" h="418388">
                  <a:moveTo>
                    <a:pt x="0" y="0"/>
                  </a:moveTo>
                  <a:lnTo>
                    <a:pt x="4194476" y="0"/>
                  </a:lnTo>
                  <a:lnTo>
                    <a:pt x="4194476" y="418388"/>
                  </a:lnTo>
                  <a:lnTo>
                    <a:pt x="0" y="41838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4194476" cy="494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770"/>
                </a:lnSpc>
                <a:spcBef>
                  <a:spcPct val="0"/>
                </a:spcBef>
              </a:pPr>
              <a:r>
                <a:rPr lang="en-US" sz="4181" spc="41">
                  <a:solidFill>
                    <a:srgbClr val="000000"/>
                  </a:solidFill>
                  <a:latin typeface="DM Sans Bold Italics"/>
                </a:rPr>
                <a:t>user can </a:t>
              </a:r>
              <a:r>
                <a:rPr lang="en-US" sz="4181" spc="41">
                  <a:solidFill>
                    <a:srgbClr val="737373"/>
                  </a:solidFill>
                  <a:latin typeface="DM Sans Bold Italics"/>
                </a:rPr>
                <a:t>navigates departments</a:t>
              </a:r>
              <a:r>
                <a:rPr lang="en-US" sz="4181" spc="41">
                  <a:solidFill>
                    <a:srgbClr val="000000"/>
                  </a:solidFill>
                  <a:latin typeface="DM Sans Bold Italics"/>
                </a:rPr>
                <a:t>, </a:t>
              </a:r>
              <a:r>
                <a:rPr lang="en-US" sz="4181" spc="41">
                  <a:solidFill>
                    <a:srgbClr val="737373"/>
                  </a:solidFill>
                  <a:latin typeface="DM Sans Bold Italics"/>
                </a:rPr>
                <a:t>show book</a:t>
              </a:r>
              <a:r>
                <a:rPr lang="en-US" sz="4181" spc="41">
                  <a:solidFill>
                    <a:srgbClr val="000000"/>
                  </a:solidFill>
                  <a:latin typeface="DM Sans Bold Italics"/>
                </a:rPr>
                <a:t>, it’s </a:t>
              </a:r>
              <a:r>
                <a:rPr lang="en-US" sz="4181" spc="41">
                  <a:solidFill>
                    <a:srgbClr val="737373"/>
                  </a:solidFill>
                  <a:latin typeface="DM Sans Bold Italics"/>
                </a:rPr>
                <a:t>price</a:t>
              </a:r>
              <a:r>
                <a:rPr lang="en-US" sz="4181" spc="41">
                  <a:solidFill>
                    <a:srgbClr val="000000"/>
                  </a:solidFill>
                  <a:latin typeface="DM Sans Bold Italics"/>
                </a:rPr>
                <a:t>, number of </a:t>
              </a:r>
              <a:r>
                <a:rPr lang="en-US" sz="4181" spc="41">
                  <a:solidFill>
                    <a:srgbClr val="737373"/>
                  </a:solidFill>
                  <a:latin typeface="DM Sans Bold Italics"/>
                </a:rPr>
                <a:t>pieces in stock</a:t>
              </a:r>
              <a:r>
                <a:rPr lang="en-US" sz="4181" spc="41">
                  <a:solidFill>
                    <a:srgbClr val="000000"/>
                  </a:solidFill>
                  <a:latin typeface="DM Sans Bold Italics"/>
                </a:rPr>
                <a:t> and </a:t>
              </a:r>
              <a:r>
                <a:rPr lang="en-US" sz="4181" spc="41">
                  <a:solidFill>
                    <a:srgbClr val="737373"/>
                  </a:solidFill>
                  <a:latin typeface="DM Sans Bold Italics"/>
                </a:rPr>
                <a:t>borrow</a:t>
              </a:r>
              <a:r>
                <a:rPr lang="en-US" sz="4181" spc="41">
                  <a:solidFill>
                    <a:srgbClr val="000000"/>
                  </a:solidFill>
                  <a:latin typeface="DM Sans Bold Italics"/>
                </a:rPr>
                <a:t> if available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201772" y="-102320"/>
            <a:ext cx="10906040" cy="1349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000000"/>
                </a:solidFill>
                <a:latin typeface="Oswald Bold"/>
              </a:rPr>
              <a:t>INTERFACE</a:t>
            </a:r>
          </a:p>
        </p:txBody>
      </p:sp>
      <p:sp>
        <p:nvSpPr>
          <p:cNvPr id="10" name="Freeform 10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12" name="صورة 11" descr="Screenshot 2023-12-20 203755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" y="2552700"/>
            <a:ext cx="16459200" cy="8088342"/>
          </a:xfrm>
          <a:prstGeom prst="rect">
            <a:avLst/>
          </a:prstGeom>
        </p:spPr>
      </p:pic>
    </p:spTree>
  </p:cSld>
  <p:clrMapOvr>
    <a:masterClrMapping/>
  </p:clrMapOvr>
  <p:transition>
    <p:strips dir="ld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176214"/>
            <a:ext cx="15925901" cy="1588566"/>
            <a:chOff x="0" y="0"/>
            <a:chExt cx="4194476" cy="4183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194476" cy="418388"/>
            </a:xfrm>
            <a:custGeom>
              <a:avLst/>
              <a:gdLst/>
              <a:ahLst/>
              <a:cxnLst/>
              <a:rect l="l" t="t" r="r" b="b"/>
              <a:pathLst>
                <a:path w="4194476" h="418388">
                  <a:moveTo>
                    <a:pt x="0" y="0"/>
                  </a:moveTo>
                  <a:lnTo>
                    <a:pt x="4194476" y="0"/>
                  </a:lnTo>
                  <a:lnTo>
                    <a:pt x="4194476" y="418388"/>
                  </a:lnTo>
                  <a:lnTo>
                    <a:pt x="0" y="41838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4194476" cy="494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770"/>
                </a:lnSpc>
                <a:spcBef>
                  <a:spcPct val="0"/>
                </a:spcBef>
              </a:pPr>
              <a:r>
                <a:rPr lang="en-US" sz="4181" spc="41">
                  <a:solidFill>
                    <a:srgbClr val="000000"/>
                  </a:solidFill>
                  <a:latin typeface="DM Sans Bold Italics"/>
                </a:rPr>
                <a:t>user should have a membership to borrow books 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201772" y="-102320"/>
            <a:ext cx="10906040" cy="1349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000000"/>
                </a:solidFill>
                <a:latin typeface="Oswald Bold"/>
              </a:rPr>
              <a:t>INTERFACE</a:t>
            </a:r>
          </a:p>
        </p:txBody>
      </p:sp>
      <p:sp>
        <p:nvSpPr>
          <p:cNvPr id="9" name="Freeform 9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28700" y="2764780"/>
            <a:ext cx="17259300" cy="8400425"/>
          </a:xfrm>
          <a:custGeom>
            <a:avLst/>
            <a:gdLst/>
            <a:ahLst/>
            <a:cxnLst/>
            <a:rect l="l" t="t" r="r" b="b"/>
            <a:pathLst>
              <a:path w="17259300" h="8400425">
                <a:moveTo>
                  <a:pt x="0" y="0"/>
                </a:moveTo>
                <a:lnTo>
                  <a:pt x="17259300" y="0"/>
                </a:lnTo>
                <a:lnTo>
                  <a:pt x="17259300" y="8400425"/>
                </a:lnTo>
                <a:lnTo>
                  <a:pt x="0" y="84004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>
    <p:wipe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95400" y="1176214"/>
            <a:ext cx="15925901" cy="1588566"/>
            <a:chOff x="0" y="0"/>
            <a:chExt cx="4194476" cy="4183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194476" cy="418388"/>
            </a:xfrm>
            <a:custGeom>
              <a:avLst/>
              <a:gdLst/>
              <a:ahLst/>
              <a:cxnLst/>
              <a:rect l="l" t="t" r="r" b="b"/>
              <a:pathLst>
                <a:path w="4194476" h="418388">
                  <a:moveTo>
                    <a:pt x="0" y="0"/>
                  </a:moveTo>
                  <a:lnTo>
                    <a:pt x="4194476" y="0"/>
                  </a:lnTo>
                  <a:lnTo>
                    <a:pt x="4194476" y="418388"/>
                  </a:lnTo>
                  <a:lnTo>
                    <a:pt x="0" y="41838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4194476" cy="494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770"/>
                </a:lnSpc>
                <a:spcBef>
                  <a:spcPct val="0"/>
                </a:spcBef>
              </a:pPr>
              <a:r>
                <a:rPr lang="en-US" sz="4181" spc="41">
                  <a:solidFill>
                    <a:srgbClr val="000000"/>
                  </a:solidFill>
                  <a:latin typeface="DM Sans Bold Italics"/>
                </a:rPr>
                <a:t>user can pick a reading room in it’s available time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201772" y="-102320"/>
            <a:ext cx="10906040" cy="1349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000000"/>
                </a:solidFill>
                <a:latin typeface="Oswald Bold"/>
              </a:rPr>
              <a:t>INTERFACE</a:t>
            </a:r>
          </a:p>
        </p:txBody>
      </p:sp>
      <p:sp>
        <p:nvSpPr>
          <p:cNvPr id="9" name="Freeform 9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503597" y="2764780"/>
            <a:ext cx="17784403" cy="8211392"/>
          </a:xfrm>
          <a:custGeom>
            <a:avLst/>
            <a:gdLst/>
            <a:ahLst/>
            <a:cxnLst/>
            <a:rect l="l" t="t" r="r" b="b"/>
            <a:pathLst>
              <a:path w="17784403" h="8211392">
                <a:moveTo>
                  <a:pt x="0" y="0"/>
                </a:moveTo>
                <a:lnTo>
                  <a:pt x="17784403" y="0"/>
                </a:lnTo>
                <a:lnTo>
                  <a:pt x="17784403" y="8211393"/>
                </a:lnTo>
                <a:lnTo>
                  <a:pt x="0" y="82113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p:transition>
    <p:spli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52710" y="-514350"/>
            <a:ext cx="18288000" cy="3086100"/>
            <a:chOff x="0" y="0"/>
            <a:chExt cx="4816593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951581" y="0"/>
            <a:ext cx="14384837" cy="2571750"/>
            <a:chOff x="0" y="0"/>
            <a:chExt cx="3788599" cy="677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88599" cy="677333"/>
            </a:xfrm>
            <a:custGeom>
              <a:avLst/>
              <a:gdLst/>
              <a:ahLst/>
              <a:cxnLst/>
              <a:rect l="l" t="t" r="r" b="b"/>
              <a:pathLst>
                <a:path w="3788599" h="677333">
                  <a:moveTo>
                    <a:pt x="0" y="0"/>
                  </a:moveTo>
                  <a:lnTo>
                    <a:pt x="3788599" y="0"/>
                  </a:lnTo>
                  <a:lnTo>
                    <a:pt x="3788599" y="677333"/>
                  </a:lnTo>
                  <a:lnTo>
                    <a:pt x="0" y="677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85725"/>
              <a:ext cx="3788599" cy="763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874"/>
                </a:lnSpc>
              </a:pPr>
              <a:r>
                <a:rPr lang="en-US" sz="4981" spc="49">
                  <a:solidFill>
                    <a:srgbClr val="000000"/>
                  </a:solidFill>
                  <a:latin typeface="DM Sans Bold Italics"/>
                </a:rPr>
                <a:t>log in for staff member</a:t>
              </a:r>
            </a:p>
            <a:p>
              <a:pPr marL="0" lvl="0" indent="0" algn="ctr">
                <a:lnSpc>
                  <a:spcPts val="6874"/>
                </a:lnSpc>
                <a:spcBef>
                  <a:spcPct val="0"/>
                </a:spcBef>
              </a:pPr>
              <a:r>
                <a:rPr lang="en-US" sz="4981" spc="49">
                  <a:solidFill>
                    <a:srgbClr val="000000"/>
                  </a:solidFill>
                  <a:latin typeface="DM Sans Bold Italics"/>
                </a:rPr>
                <a:t>Staff members can </a:t>
              </a:r>
              <a:r>
                <a:rPr lang="en-US" sz="4981" spc="49">
                  <a:solidFill>
                    <a:srgbClr val="737373"/>
                  </a:solidFill>
                  <a:latin typeface="DM Sans Bold Italics"/>
                </a:rPr>
                <a:t>add</a:t>
              </a:r>
              <a:r>
                <a:rPr lang="en-US" sz="4981" spc="49">
                  <a:solidFill>
                    <a:srgbClr val="000000"/>
                  </a:solidFill>
                  <a:latin typeface="DM Sans Bold Italics"/>
                </a:rPr>
                <a:t> ,</a:t>
              </a:r>
              <a:r>
                <a:rPr lang="en-US" sz="4981" spc="49">
                  <a:solidFill>
                    <a:srgbClr val="737373"/>
                  </a:solidFill>
                  <a:latin typeface="DM Sans Bold Italics"/>
                </a:rPr>
                <a:t> delete</a:t>
              </a:r>
              <a:r>
                <a:rPr lang="en-US" sz="4981" spc="49">
                  <a:solidFill>
                    <a:srgbClr val="000000"/>
                  </a:solidFill>
                  <a:latin typeface="DM Sans Bold Italics"/>
                </a:rPr>
                <a:t> , </a:t>
              </a:r>
              <a:r>
                <a:rPr lang="en-US" sz="4981" spc="49">
                  <a:solidFill>
                    <a:srgbClr val="737373"/>
                  </a:solidFill>
                  <a:latin typeface="DM Sans Bold Italics"/>
                </a:rPr>
                <a:t>edit </a:t>
              </a:r>
              <a:r>
                <a:rPr lang="en-US" sz="4981" spc="49">
                  <a:solidFill>
                    <a:srgbClr val="000000"/>
                  </a:solidFill>
                  <a:latin typeface="DM Sans Bold Italics"/>
                </a:rPr>
                <a:t>books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1028700" y="3086100"/>
            <a:ext cx="16230600" cy="7200900"/>
          </a:xfrm>
          <a:custGeom>
            <a:avLst/>
            <a:gdLst/>
            <a:ahLst/>
            <a:cxnLst/>
            <a:rect l="l" t="t" r="r" b="b"/>
            <a:pathLst>
              <a:path w="16230600" h="7200900">
                <a:moveTo>
                  <a:pt x="0" y="0"/>
                </a:moveTo>
                <a:lnTo>
                  <a:pt x="16230600" y="0"/>
                </a:lnTo>
                <a:lnTo>
                  <a:pt x="162306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37" t="-20881" r="-837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>
    <p:split orient="vert" dir="in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887923">
            <a:off x="-6433097" y="-10745994"/>
            <a:ext cx="13977230" cy="14342307"/>
          </a:xfrm>
          <a:custGeom>
            <a:avLst/>
            <a:gdLst/>
            <a:ahLst/>
            <a:cxnLst/>
            <a:rect l="l" t="t" r="r" b="b"/>
            <a:pathLst>
              <a:path w="13977230" h="14342307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580377">
            <a:off x="16403338" y="3585492"/>
            <a:ext cx="12102934" cy="12419055"/>
          </a:xfrm>
          <a:custGeom>
            <a:avLst/>
            <a:gdLst/>
            <a:ahLst/>
            <a:cxnLst/>
            <a:rect l="l" t="t" r="r" b="b"/>
            <a:pathLst>
              <a:path w="12102934" h="12419055">
                <a:moveTo>
                  <a:pt x="0" y="0"/>
                </a:moveTo>
                <a:lnTo>
                  <a:pt x="12102934" y="0"/>
                </a:lnTo>
                <a:lnTo>
                  <a:pt x="12102934" y="12419055"/>
                </a:lnTo>
                <a:lnTo>
                  <a:pt x="0" y="124190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397989" y="1708615"/>
            <a:ext cx="4966028" cy="2417373"/>
            <a:chOff x="0" y="0"/>
            <a:chExt cx="1361674" cy="66283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61674" cy="662838"/>
            </a:xfrm>
            <a:custGeom>
              <a:avLst/>
              <a:gdLst/>
              <a:ahLst/>
              <a:cxnLst/>
              <a:rect l="l" t="t" r="r" b="b"/>
              <a:pathLst>
                <a:path w="1361674" h="662838">
                  <a:moveTo>
                    <a:pt x="0" y="0"/>
                  </a:moveTo>
                  <a:lnTo>
                    <a:pt x="1361674" y="0"/>
                  </a:lnTo>
                  <a:lnTo>
                    <a:pt x="1361674" y="662838"/>
                  </a:lnTo>
                  <a:lnTo>
                    <a:pt x="0" y="662838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361674" cy="7104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Abdalla Osama Gaber</a:t>
              </a:r>
            </a:p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20221460119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294659" y="6558496"/>
            <a:ext cx="2009227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DM Sans"/>
              </a:rPr>
              <a:t>Remy Marsh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656349" y="-161925"/>
            <a:ext cx="13617940" cy="1594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OUR TEAM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397989" y="4541172"/>
            <a:ext cx="4966028" cy="2417373"/>
            <a:chOff x="0" y="0"/>
            <a:chExt cx="1361674" cy="66283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61674" cy="662838"/>
            </a:xfrm>
            <a:custGeom>
              <a:avLst/>
              <a:gdLst/>
              <a:ahLst/>
              <a:cxnLst/>
              <a:rect l="l" t="t" r="r" b="b"/>
              <a:pathLst>
                <a:path w="1361674" h="662838">
                  <a:moveTo>
                    <a:pt x="0" y="0"/>
                  </a:moveTo>
                  <a:lnTo>
                    <a:pt x="1361674" y="0"/>
                  </a:lnTo>
                  <a:lnTo>
                    <a:pt x="1361674" y="662838"/>
                  </a:lnTo>
                  <a:lnTo>
                    <a:pt x="0" y="662838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361674" cy="7104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Mostafa Mohamed Kamel</a:t>
              </a:r>
            </a:p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20221469440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97989" y="7377646"/>
            <a:ext cx="4966028" cy="2417373"/>
            <a:chOff x="0" y="0"/>
            <a:chExt cx="1361674" cy="6628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61674" cy="662838"/>
            </a:xfrm>
            <a:custGeom>
              <a:avLst/>
              <a:gdLst/>
              <a:ahLst/>
              <a:cxnLst/>
              <a:rect l="l" t="t" r="r" b="b"/>
              <a:pathLst>
                <a:path w="1361674" h="662838">
                  <a:moveTo>
                    <a:pt x="0" y="0"/>
                  </a:moveTo>
                  <a:lnTo>
                    <a:pt x="1361674" y="0"/>
                  </a:lnTo>
                  <a:lnTo>
                    <a:pt x="1361674" y="662838"/>
                  </a:lnTo>
                  <a:lnTo>
                    <a:pt x="0" y="662838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361674" cy="7104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Ahmed Salah Abu_El fadal</a:t>
              </a:r>
            </a:p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20191613603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982306" y="1708615"/>
            <a:ext cx="4966028" cy="2417373"/>
            <a:chOff x="0" y="0"/>
            <a:chExt cx="1361674" cy="66283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361674" cy="662838"/>
            </a:xfrm>
            <a:custGeom>
              <a:avLst/>
              <a:gdLst/>
              <a:ahLst/>
              <a:cxnLst/>
              <a:rect l="l" t="t" r="r" b="b"/>
              <a:pathLst>
                <a:path w="1361674" h="662838">
                  <a:moveTo>
                    <a:pt x="0" y="0"/>
                  </a:moveTo>
                  <a:lnTo>
                    <a:pt x="1361674" y="0"/>
                  </a:lnTo>
                  <a:lnTo>
                    <a:pt x="1361674" y="662838"/>
                  </a:lnTo>
                  <a:lnTo>
                    <a:pt x="0" y="662838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1361674" cy="7104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Mohamed Ali Mohamed</a:t>
              </a:r>
            </a:p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20221459892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567459" y="1708615"/>
            <a:ext cx="4966028" cy="2417373"/>
            <a:chOff x="0" y="0"/>
            <a:chExt cx="1361674" cy="66283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361674" cy="662838"/>
            </a:xfrm>
            <a:custGeom>
              <a:avLst/>
              <a:gdLst/>
              <a:ahLst/>
              <a:cxnLst/>
              <a:rect l="l" t="t" r="r" b="b"/>
              <a:pathLst>
                <a:path w="1361674" h="662838">
                  <a:moveTo>
                    <a:pt x="0" y="0"/>
                  </a:moveTo>
                  <a:lnTo>
                    <a:pt x="1361674" y="0"/>
                  </a:lnTo>
                  <a:lnTo>
                    <a:pt x="1361674" y="662838"/>
                  </a:lnTo>
                  <a:lnTo>
                    <a:pt x="0" y="662838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1361674" cy="7104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Ahlam Mohamed Mostafa</a:t>
              </a:r>
            </a:p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20221461977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6982306" y="4541172"/>
            <a:ext cx="4966028" cy="2417373"/>
            <a:chOff x="0" y="0"/>
            <a:chExt cx="1361674" cy="66283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361674" cy="662838"/>
            </a:xfrm>
            <a:custGeom>
              <a:avLst/>
              <a:gdLst/>
              <a:ahLst/>
              <a:cxnLst/>
              <a:rect l="l" t="t" r="r" b="b"/>
              <a:pathLst>
                <a:path w="1361674" h="662838">
                  <a:moveTo>
                    <a:pt x="0" y="0"/>
                  </a:moveTo>
                  <a:lnTo>
                    <a:pt x="1361674" y="0"/>
                  </a:lnTo>
                  <a:lnTo>
                    <a:pt x="1361674" y="662838"/>
                  </a:lnTo>
                  <a:lnTo>
                    <a:pt x="0" y="662838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1361674" cy="7104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Abu_Bakr Mohamed Mahmoud</a:t>
              </a:r>
            </a:p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20221458962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566622" y="4541172"/>
            <a:ext cx="4966028" cy="2417373"/>
            <a:chOff x="0" y="0"/>
            <a:chExt cx="1361674" cy="662838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361674" cy="662838"/>
            </a:xfrm>
            <a:custGeom>
              <a:avLst/>
              <a:gdLst/>
              <a:ahLst/>
              <a:cxnLst/>
              <a:rect l="l" t="t" r="r" b="b"/>
              <a:pathLst>
                <a:path w="1361674" h="662838">
                  <a:moveTo>
                    <a:pt x="0" y="0"/>
                  </a:moveTo>
                  <a:lnTo>
                    <a:pt x="1361674" y="0"/>
                  </a:lnTo>
                  <a:lnTo>
                    <a:pt x="1361674" y="662838"/>
                  </a:lnTo>
                  <a:lnTo>
                    <a:pt x="0" y="662838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0" y="-47625"/>
              <a:ext cx="1361674" cy="7104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Hazem Mohamed Abu_oqel</a:t>
              </a:r>
            </a:p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20201446543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6982306" y="7377646"/>
            <a:ext cx="4966028" cy="2417373"/>
            <a:chOff x="0" y="0"/>
            <a:chExt cx="1361674" cy="662838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361674" cy="662838"/>
            </a:xfrm>
            <a:custGeom>
              <a:avLst/>
              <a:gdLst/>
              <a:ahLst/>
              <a:cxnLst/>
              <a:rect l="l" t="t" r="r" b="b"/>
              <a:pathLst>
                <a:path w="1361674" h="662838">
                  <a:moveTo>
                    <a:pt x="0" y="0"/>
                  </a:moveTo>
                  <a:lnTo>
                    <a:pt x="1361674" y="0"/>
                  </a:lnTo>
                  <a:lnTo>
                    <a:pt x="1361674" y="662838"/>
                  </a:lnTo>
                  <a:lnTo>
                    <a:pt x="0" y="662838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0" y="-47625"/>
              <a:ext cx="1361674" cy="7104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Mazen Ibrahim El_Saed</a:t>
              </a:r>
            </a:p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DFBFB"/>
                  </a:solidFill>
                  <a:latin typeface="DM Sans Italics"/>
                </a:rPr>
                <a:t>20201373615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2566622" y="7377646"/>
            <a:ext cx="4966028" cy="2417373"/>
            <a:chOff x="0" y="0"/>
            <a:chExt cx="1361674" cy="662838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361674" cy="662838"/>
            </a:xfrm>
            <a:custGeom>
              <a:avLst/>
              <a:gdLst/>
              <a:ahLst/>
              <a:cxnLst/>
              <a:rect l="l" t="t" r="r" b="b"/>
              <a:pathLst>
                <a:path w="1361674" h="662838">
                  <a:moveTo>
                    <a:pt x="0" y="0"/>
                  </a:moveTo>
                  <a:lnTo>
                    <a:pt x="1361674" y="0"/>
                  </a:lnTo>
                  <a:lnTo>
                    <a:pt x="1361674" y="662838"/>
                  </a:lnTo>
                  <a:lnTo>
                    <a:pt x="0" y="662838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33" name="TextBox 33"/>
            <p:cNvSpPr txBox="1"/>
            <p:nvPr/>
          </p:nvSpPr>
          <p:spPr>
            <a:xfrm>
              <a:off x="0" y="-47625"/>
              <a:ext cx="1361674" cy="7104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FDFBFB"/>
                  </a:solidFill>
                  <a:latin typeface="DM Sans Italics"/>
                </a:rPr>
                <a:t>Abd_El Rahman Mohamed Mahmoud</a:t>
              </a:r>
            </a:p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FDFBFB"/>
                  </a:solidFill>
                  <a:latin typeface="DM Sans Italics"/>
                </a:rPr>
                <a:t>20201497684</a:t>
              </a:r>
            </a:p>
          </p:txBody>
        </p:sp>
      </p:grpSp>
    </p:spTree>
  </p:cSld>
  <p:clrMapOvr>
    <a:masterClrMapping/>
  </p:clrMapOvr>
  <p:transition>
    <p:comb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659121">
            <a:off x="-4012602" y="5585714"/>
            <a:ext cx="7629294" cy="7828566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019320" y="2901697"/>
            <a:ext cx="1400485" cy="6493178"/>
            <a:chOff x="0" y="0"/>
            <a:chExt cx="368852" cy="171013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8852" cy="1710137"/>
            </a:xfrm>
            <a:custGeom>
              <a:avLst/>
              <a:gdLst/>
              <a:ahLst/>
              <a:cxnLst/>
              <a:rect l="l" t="t" r="r" b="b"/>
              <a:pathLst>
                <a:path w="368852" h="1710137">
                  <a:moveTo>
                    <a:pt x="0" y="0"/>
                  </a:moveTo>
                  <a:lnTo>
                    <a:pt x="368852" y="0"/>
                  </a:lnTo>
                  <a:lnTo>
                    <a:pt x="368852" y="1710137"/>
                  </a:lnTo>
                  <a:lnTo>
                    <a:pt x="0" y="17101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68852" cy="17291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906020" y="1419792"/>
            <a:ext cx="8475960" cy="1110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44"/>
              </a:lnSpc>
            </a:pPr>
            <a:r>
              <a:rPr lang="en-US" sz="6626" spc="649">
                <a:solidFill>
                  <a:srgbClr val="FFFFFF"/>
                </a:solidFill>
                <a:latin typeface="Oswald Bold"/>
              </a:rPr>
              <a:t>SYSTEM PHASES</a:t>
            </a:r>
          </a:p>
        </p:txBody>
      </p:sp>
      <p:sp>
        <p:nvSpPr>
          <p:cNvPr id="7" name="Freeform 7"/>
          <p:cNvSpPr/>
          <p:nvPr/>
        </p:nvSpPr>
        <p:spPr>
          <a:xfrm rot="3122488">
            <a:off x="10559920" y="2289795"/>
            <a:ext cx="10749463" cy="2687366"/>
          </a:xfrm>
          <a:custGeom>
            <a:avLst/>
            <a:gdLst/>
            <a:ahLst/>
            <a:cxnLst/>
            <a:rect l="l" t="t" r="r" b="b"/>
            <a:pathLst>
              <a:path w="10749463" h="2687366">
                <a:moveTo>
                  <a:pt x="0" y="0"/>
                </a:moveTo>
                <a:lnTo>
                  <a:pt x="10749463" y="0"/>
                </a:lnTo>
                <a:lnTo>
                  <a:pt x="10749463" y="2687366"/>
                </a:lnTo>
                <a:lnTo>
                  <a:pt x="0" y="26873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5231353" y="3225185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000000"/>
                </a:solidFill>
                <a:latin typeface="Oswald Bold Italics"/>
              </a:rPr>
              <a:t>01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31353" y="4022304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000000"/>
                </a:solidFill>
                <a:latin typeface="Oswald Bold Italics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231353" y="4903461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000000"/>
                </a:solidFill>
                <a:latin typeface="Oswald Bold Italics"/>
              </a:rPr>
              <a:t>03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231353" y="5700580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000000"/>
                </a:solidFill>
                <a:latin typeface="Oswald Bold Italics"/>
              </a:rPr>
              <a:t>04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250954" y="6492957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000000"/>
                </a:solidFill>
                <a:latin typeface="Oswald Bold Italics"/>
              </a:rPr>
              <a:t>05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250954" y="7323921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000000"/>
                </a:solidFill>
                <a:latin typeface="Oswald Bold Italics"/>
              </a:rPr>
              <a:t>06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250954" y="8174214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000000"/>
                </a:solidFill>
                <a:latin typeface="Oswald Bold Italics"/>
              </a:rPr>
              <a:t>07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607430" y="3333137"/>
            <a:ext cx="5790503" cy="418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FFFFFF"/>
                </a:solidFill>
                <a:latin typeface="DM Sans Bold"/>
              </a:rPr>
              <a:t>ABOUT SYSTEM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607430" y="4127355"/>
            <a:ext cx="6076629" cy="418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FFFFFF"/>
                </a:solidFill>
                <a:latin typeface="DM Sans Bold"/>
              </a:rPr>
              <a:t>DFD_DIAGRAM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607430" y="5047445"/>
            <a:ext cx="5790503" cy="418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FFFFFF"/>
                </a:solidFill>
                <a:latin typeface="DM Sans Bold"/>
              </a:rPr>
              <a:t>ERD_DIAGRAM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607430" y="5841663"/>
            <a:ext cx="6076629" cy="418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FFFFFF"/>
                </a:solidFill>
                <a:latin typeface="DM Sans Bold"/>
              </a:rPr>
              <a:t>SCHEMAS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607430" y="6642507"/>
            <a:ext cx="6076629" cy="418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FFFFFF"/>
                </a:solidFill>
                <a:latin typeface="DM Sans Bold"/>
              </a:rPr>
              <a:t>SQL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607430" y="7434884"/>
            <a:ext cx="5790503" cy="418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FFFFFF"/>
                </a:solidFill>
                <a:latin typeface="DM Sans Bold"/>
              </a:rPr>
              <a:t>INTERFACE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607430" y="8279265"/>
            <a:ext cx="6076629" cy="418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FFFFFF"/>
                </a:solidFill>
                <a:latin typeface="DM Sans Bold"/>
              </a:rPr>
              <a:t>OUR TEAM</a:t>
            </a:r>
          </a:p>
        </p:txBody>
      </p:sp>
    </p:spTree>
  </p:cSld>
  <p:clrMapOvr>
    <a:masterClrMapping/>
  </p:clrMapOvr>
  <p:transition>
    <p:cover dir="d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580377">
            <a:off x="9407140" y="-9309963"/>
            <a:ext cx="24036383" cy="24664199"/>
          </a:xfrm>
          <a:custGeom>
            <a:avLst/>
            <a:gdLst/>
            <a:ahLst/>
            <a:cxnLst/>
            <a:rect l="l" t="t" r="r" b="b"/>
            <a:pathLst>
              <a:path w="24036383" h="24664199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61733" y="5787677"/>
            <a:ext cx="6065708" cy="459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842"/>
              </a:lnSpc>
              <a:spcBef>
                <a:spcPct val="0"/>
              </a:spcBef>
            </a:pPr>
            <a:r>
              <a:rPr lang="en-US" sz="2744">
                <a:solidFill>
                  <a:srgbClr val="FFFFFF"/>
                </a:solidFill>
                <a:latin typeface="DM Sans Italics"/>
              </a:rPr>
              <a:t> Hope get your admiration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61733" y="2105045"/>
            <a:ext cx="8097687" cy="3241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FFFFFF"/>
                </a:solidFill>
                <a:latin typeface="Oswald Bold"/>
              </a:rPr>
              <a:t>THANK'S FOR WATCHING</a:t>
            </a: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96298" y="4504240"/>
            <a:ext cx="9752965" cy="1032847"/>
          </a:xfrm>
          <a:custGeom>
            <a:avLst/>
            <a:gdLst/>
            <a:ahLst/>
            <a:cxnLst/>
            <a:rect l="l" t="t" r="r" b="b"/>
            <a:pathLst>
              <a:path w="9752965" h="1032847">
                <a:moveTo>
                  <a:pt x="0" y="0"/>
                </a:moveTo>
                <a:lnTo>
                  <a:pt x="9752965" y="0"/>
                </a:lnTo>
                <a:lnTo>
                  <a:pt x="9752965" y="1032848"/>
                </a:lnTo>
                <a:lnTo>
                  <a:pt x="0" y="1032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649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96298" y="2684433"/>
            <a:ext cx="9332878" cy="2144447"/>
            <a:chOff x="0" y="0"/>
            <a:chExt cx="3575829" cy="82163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75829" cy="821630"/>
            </a:xfrm>
            <a:custGeom>
              <a:avLst/>
              <a:gdLst/>
              <a:ahLst/>
              <a:cxnLst/>
              <a:rect l="l" t="t" r="r" b="b"/>
              <a:pathLst>
                <a:path w="3575829" h="821630">
                  <a:moveTo>
                    <a:pt x="0" y="0"/>
                  </a:moveTo>
                  <a:lnTo>
                    <a:pt x="3575829" y="0"/>
                  </a:lnTo>
                  <a:lnTo>
                    <a:pt x="3575829" y="821630"/>
                  </a:lnTo>
                  <a:lnTo>
                    <a:pt x="0" y="82163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575829" cy="8406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728342" y="3156897"/>
            <a:ext cx="1156649" cy="1173721"/>
          </a:xfrm>
          <a:custGeom>
            <a:avLst/>
            <a:gdLst/>
            <a:ahLst/>
            <a:cxnLst/>
            <a:rect l="l" t="t" r="r" b="b"/>
            <a:pathLst>
              <a:path w="1156649" h="1173721">
                <a:moveTo>
                  <a:pt x="0" y="0"/>
                </a:moveTo>
                <a:lnTo>
                  <a:pt x="1156649" y="0"/>
                </a:lnTo>
                <a:lnTo>
                  <a:pt x="1156649" y="1173721"/>
                </a:lnTo>
                <a:lnTo>
                  <a:pt x="0" y="11737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96298" y="4471961"/>
            <a:ext cx="9752965" cy="1032847"/>
          </a:xfrm>
          <a:custGeom>
            <a:avLst/>
            <a:gdLst/>
            <a:ahLst/>
            <a:cxnLst/>
            <a:rect l="l" t="t" r="r" b="b"/>
            <a:pathLst>
              <a:path w="9752965" h="1032847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6495"/>
            </a:stretch>
          </a:blipFill>
          <a:ln cap="sq">
            <a:noFill/>
            <a:prstDash val="solid"/>
            <a:miter/>
          </a:ln>
        </p:spPr>
      </p:sp>
      <p:grpSp>
        <p:nvGrpSpPr>
          <p:cNvPr id="8" name="Group 8"/>
          <p:cNvGrpSpPr/>
          <p:nvPr/>
        </p:nvGrpSpPr>
        <p:grpSpPr>
          <a:xfrm>
            <a:off x="396298" y="5261023"/>
            <a:ext cx="9332878" cy="2242171"/>
            <a:chOff x="0" y="0"/>
            <a:chExt cx="3575829" cy="85907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75829" cy="859073"/>
            </a:xfrm>
            <a:custGeom>
              <a:avLst/>
              <a:gdLst/>
              <a:ahLst/>
              <a:cxnLst/>
              <a:rect l="l" t="t" r="r" b="b"/>
              <a:pathLst>
                <a:path w="3575829" h="859073">
                  <a:moveTo>
                    <a:pt x="0" y="0"/>
                  </a:moveTo>
                  <a:lnTo>
                    <a:pt x="3575829" y="0"/>
                  </a:lnTo>
                  <a:lnTo>
                    <a:pt x="3575829" y="859073"/>
                  </a:lnTo>
                  <a:lnTo>
                    <a:pt x="0" y="85907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3575829" cy="8781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625907" y="5646151"/>
            <a:ext cx="1159455" cy="1178744"/>
          </a:xfrm>
          <a:custGeom>
            <a:avLst/>
            <a:gdLst/>
            <a:ahLst/>
            <a:cxnLst/>
            <a:rect l="l" t="t" r="r" b="b"/>
            <a:pathLst>
              <a:path w="1159455" h="1178744">
                <a:moveTo>
                  <a:pt x="0" y="0"/>
                </a:moveTo>
                <a:lnTo>
                  <a:pt x="1159455" y="0"/>
                </a:lnTo>
                <a:lnTo>
                  <a:pt x="1159455" y="1178743"/>
                </a:lnTo>
                <a:lnTo>
                  <a:pt x="0" y="117874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011819" y="5290133"/>
            <a:ext cx="7393274" cy="1919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83"/>
              </a:lnSpc>
            </a:pPr>
            <a:r>
              <a:rPr lang="en-US" sz="1800" spc="176">
                <a:solidFill>
                  <a:srgbClr val="231F20"/>
                </a:solidFill>
                <a:latin typeface="DM Sans"/>
              </a:rPr>
              <a:t>reason choosing system :</a:t>
            </a:r>
          </a:p>
          <a:p>
            <a:pPr marL="0" lvl="0" indent="0" algn="l">
              <a:lnSpc>
                <a:spcPts val="2580"/>
              </a:lnSpc>
              <a:spcBef>
                <a:spcPct val="0"/>
              </a:spcBef>
            </a:pPr>
            <a:r>
              <a:rPr lang="en-US" sz="1869" spc="183">
                <a:solidFill>
                  <a:srgbClr val="231F20"/>
                </a:solidFill>
                <a:latin typeface="DM Sans"/>
              </a:rPr>
              <a:t>n today's digital age , managing vast amounts of information efficiently and accurately manually is challenging . A well-designed library management system plays a essential role in providing quality service.</a:t>
            </a:r>
          </a:p>
        </p:txBody>
      </p:sp>
      <p:sp>
        <p:nvSpPr>
          <p:cNvPr id="13" name="Freeform 13"/>
          <p:cNvSpPr/>
          <p:nvPr/>
        </p:nvSpPr>
        <p:spPr>
          <a:xfrm>
            <a:off x="-927682" y="7931820"/>
            <a:ext cx="6200463" cy="6362415"/>
          </a:xfrm>
          <a:custGeom>
            <a:avLst/>
            <a:gdLst/>
            <a:ahLst/>
            <a:cxnLst/>
            <a:rect l="l" t="t" r="r" b="b"/>
            <a:pathLst>
              <a:path w="6200463" h="6362415">
                <a:moveTo>
                  <a:pt x="0" y="0"/>
                </a:moveTo>
                <a:lnTo>
                  <a:pt x="6200463" y="0"/>
                </a:lnTo>
                <a:lnTo>
                  <a:pt x="6200463" y="6362415"/>
                </a:lnTo>
                <a:lnTo>
                  <a:pt x="0" y="63624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396298" y="7057196"/>
            <a:ext cx="9752965" cy="1032847"/>
          </a:xfrm>
          <a:custGeom>
            <a:avLst/>
            <a:gdLst/>
            <a:ahLst/>
            <a:cxnLst/>
            <a:rect l="l" t="t" r="r" b="b"/>
            <a:pathLst>
              <a:path w="9752965" h="1032847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6495"/>
            </a:stretch>
          </a:blipFill>
          <a:ln cap="sq">
            <a:noFill/>
            <a:prstDash val="solid"/>
            <a:miter/>
          </a:ln>
        </p:spPr>
      </p:sp>
      <p:sp>
        <p:nvSpPr>
          <p:cNvPr id="15" name="Freeform 15"/>
          <p:cNvSpPr/>
          <p:nvPr/>
        </p:nvSpPr>
        <p:spPr>
          <a:xfrm>
            <a:off x="14558242" y="-4911873"/>
            <a:ext cx="6200463" cy="6362415"/>
          </a:xfrm>
          <a:custGeom>
            <a:avLst/>
            <a:gdLst/>
            <a:ahLst/>
            <a:cxnLst/>
            <a:rect l="l" t="t" r="r" b="b"/>
            <a:pathLst>
              <a:path w="6200463" h="6362415">
                <a:moveTo>
                  <a:pt x="0" y="0"/>
                </a:moveTo>
                <a:lnTo>
                  <a:pt x="6200463" y="0"/>
                </a:lnTo>
                <a:lnTo>
                  <a:pt x="6200463" y="6362415"/>
                </a:lnTo>
                <a:lnTo>
                  <a:pt x="0" y="63624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9853001" y="1516815"/>
            <a:ext cx="8048486" cy="7253370"/>
          </a:xfrm>
          <a:custGeom>
            <a:avLst/>
            <a:gdLst/>
            <a:ahLst/>
            <a:cxnLst/>
            <a:rect l="l" t="t" r="r" b="b"/>
            <a:pathLst>
              <a:path w="8048486" h="7253370">
                <a:moveTo>
                  <a:pt x="0" y="0"/>
                </a:moveTo>
                <a:lnTo>
                  <a:pt x="8048486" y="0"/>
                </a:lnTo>
                <a:lnTo>
                  <a:pt x="8048486" y="7253370"/>
                </a:lnTo>
                <a:lnTo>
                  <a:pt x="0" y="725337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2897" r="-2897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819509" y="678737"/>
            <a:ext cx="8034939" cy="1400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459"/>
              </a:lnSpc>
            </a:pPr>
            <a:r>
              <a:rPr lang="en-US" sz="8304" spc="813">
                <a:solidFill>
                  <a:srgbClr val="FFFFFF"/>
                </a:solidFill>
                <a:latin typeface="Oswald Bold"/>
              </a:rPr>
              <a:t>ABOUT SYSTEM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011819" y="2758567"/>
            <a:ext cx="7008968" cy="1941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78"/>
              </a:lnSpc>
              <a:spcBef>
                <a:spcPct val="0"/>
              </a:spcBef>
            </a:pPr>
            <a:r>
              <a:rPr lang="en-US" sz="1868" spc="183">
                <a:solidFill>
                  <a:srgbClr val="231F20"/>
                </a:solidFill>
                <a:latin typeface="DM Sans"/>
              </a:rPr>
              <a:t>Our system aim to be a real database manage system which allow user to interact (sign up/log in) into library webpage, library have departments...Each has his own books, every book allowed to be borrowed if found , in addition membership and reading rooms for visitors .</a:t>
            </a:r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774426" y="3206190"/>
            <a:ext cx="3474003" cy="647719"/>
            <a:chOff x="0" y="0"/>
            <a:chExt cx="914964" cy="1705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14964" cy="170593"/>
            </a:xfrm>
            <a:custGeom>
              <a:avLst/>
              <a:gdLst/>
              <a:ahLst/>
              <a:cxnLst/>
              <a:rect l="l" t="t" r="r" b="b"/>
              <a:pathLst>
                <a:path w="914964" h="170593">
                  <a:moveTo>
                    <a:pt x="0" y="0"/>
                  </a:moveTo>
                  <a:lnTo>
                    <a:pt x="914964" y="0"/>
                  </a:lnTo>
                  <a:lnTo>
                    <a:pt x="914964" y="170593"/>
                  </a:lnTo>
                  <a:lnTo>
                    <a:pt x="0" y="17059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914964" cy="2277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Bold"/>
                  <a:ea typeface="DM Sans Bold"/>
                </a:rPr>
                <a:t>Objective n° 1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887170" y="1277407"/>
            <a:ext cx="11552977" cy="1166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6947" spc="368">
                <a:solidFill>
                  <a:srgbClr val="231F20"/>
                </a:solidFill>
                <a:latin typeface="Oswald Bold"/>
              </a:rPr>
              <a:t>ABOUT SYSTEM OBJETIVES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30975" y="4045241"/>
            <a:ext cx="3360904" cy="342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4"/>
              </a:lnSpc>
              <a:spcBef>
                <a:spcPct val="0"/>
              </a:spcBef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Applying waterfall development Methodology which identifying system requirements long before programming begins and minimize changes to requirements as project process 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218805" y="3206190"/>
            <a:ext cx="3474003" cy="647719"/>
            <a:chOff x="0" y="0"/>
            <a:chExt cx="914964" cy="17059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14964" cy="170593"/>
            </a:xfrm>
            <a:custGeom>
              <a:avLst/>
              <a:gdLst/>
              <a:ahLst/>
              <a:cxnLst/>
              <a:rect l="l" t="t" r="r" b="b"/>
              <a:pathLst>
                <a:path w="914964" h="170593">
                  <a:moveTo>
                    <a:pt x="0" y="0"/>
                  </a:moveTo>
                  <a:lnTo>
                    <a:pt x="914964" y="0"/>
                  </a:lnTo>
                  <a:lnTo>
                    <a:pt x="914964" y="170593"/>
                  </a:lnTo>
                  <a:lnTo>
                    <a:pt x="0" y="17059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914964" cy="2277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Bold"/>
                  <a:ea typeface="DM Sans Bold"/>
                </a:rPr>
                <a:t>Objective n° 2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218805" y="4045241"/>
            <a:ext cx="3474003" cy="5050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3"/>
              </a:lnSpc>
            </a:pPr>
            <a:r>
              <a:rPr lang="en-US" sz="2010" spc="196">
                <a:solidFill>
                  <a:srgbClr val="231F20"/>
                </a:solidFill>
                <a:latin typeface="DM Sans"/>
              </a:rPr>
              <a:t> Adherence DFD diagramming rules and levels. In addition, ERD to sketch out the design of a database and implement system design into a SQL database considering all tables, attributes, relationships and inserting real data into system</a:t>
            </a:r>
          </a:p>
          <a:p>
            <a:pPr algn="ctr">
              <a:lnSpc>
                <a:spcPts val="3751"/>
              </a:lnSpc>
            </a:pPr>
            <a:endParaRPr/>
          </a:p>
          <a:p>
            <a:pPr marL="0" lvl="0" indent="0" algn="ctr">
              <a:lnSpc>
                <a:spcPts val="3751"/>
              </a:lnSpc>
              <a:spcBef>
                <a:spcPct val="0"/>
              </a:spcBef>
            </a:pPr>
            <a:endParaRPr/>
          </a:p>
        </p:txBody>
      </p:sp>
      <p:grpSp>
        <p:nvGrpSpPr>
          <p:cNvPr id="12" name="Group 12"/>
          <p:cNvGrpSpPr/>
          <p:nvPr/>
        </p:nvGrpSpPr>
        <p:grpSpPr>
          <a:xfrm>
            <a:off x="13284209" y="3206190"/>
            <a:ext cx="3474003" cy="647719"/>
            <a:chOff x="0" y="0"/>
            <a:chExt cx="914964" cy="17059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14964" cy="170593"/>
            </a:xfrm>
            <a:custGeom>
              <a:avLst/>
              <a:gdLst/>
              <a:ahLst/>
              <a:cxnLst/>
              <a:rect l="l" t="t" r="r" b="b"/>
              <a:pathLst>
                <a:path w="914964" h="170593">
                  <a:moveTo>
                    <a:pt x="0" y="0"/>
                  </a:moveTo>
                  <a:lnTo>
                    <a:pt x="914964" y="0"/>
                  </a:lnTo>
                  <a:lnTo>
                    <a:pt x="914964" y="170593"/>
                  </a:lnTo>
                  <a:lnTo>
                    <a:pt x="0" y="17059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914964" cy="2277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Bold"/>
                  <a:ea typeface="DM Sans Bold"/>
                </a:rPr>
                <a:t>Objective n° 3</a:t>
              </a:r>
            </a:p>
          </p:txBody>
        </p:sp>
      </p:grpSp>
      <p:sp>
        <p:nvSpPr>
          <p:cNvPr id="15" name="Freeform 15"/>
          <p:cNvSpPr/>
          <p:nvPr/>
        </p:nvSpPr>
        <p:spPr>
          <a:xfrm>
            <a:off x="14479722" y="-4833750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-4176364">
            <a:off x="-4105129" y="653023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3284209" y="4051312"/>
            <a:ext cx="3474003" cy="4708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3"/>
              </a:lnSpc>
            </a:pPr>
            <a:r>
              <a:rPr lang="en-US" sz="2010" spc="196">
                <a:solidFill>
                  <a:srgbClr val="231F20"/>
                </a:solidFill>
                <a:latin typeface="DM Sans"/>
              </a:rPr>
              <a:t> Connecting database to user interface as full webpage that satisfies all system objectives  and related to SQL database enabling user to interact with system </a:t>
            </a:r>
          </a:p>
          <a:p>
            <a:pPr algn="ctr">
              <a:lnSpc>
                <a:spcPts val="2773"/>
              </a:lnSpc>
            </a:pPr>
            <a:r>
              <a:rPr lang="en-US" sz="2010" spc="196">
                <a:solidFill>
                  <a:srgbClr val="231F20"/>
                </a:solidFill>
                <a:latin typeface="DM Sans"/>
              </a:rPr>
              <a:t>create account , borrow books and check if book found or not..., ETC </a:t>
            </a:r>
          </a:p>
          <a:p>
            <a:pPr algn="ctr">
              <a:lnSpc>
                <a:spcPts val="2773"/>
              </a:lnSpc>
            </a:pPr>
            <a:endParaRPr/>
          </a:p>
          <a:p>
            <a:pPr algn="ctr">
              <a:lnSpc>
                <a:spcPts val="3751"/>
              </a:lnSpc>
            </a:pPr>
            <a:endParaRPr/>
          </a:p>
          <a:p>
            <a:pPr marL="0" lvl="0" indent="0" algn="ctr">
              <a:lnSpc>
                <a:spcPts val="3751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  <p:transition>
    <p:check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28700" y="6213026"/>
            <a:ext cx="4473739" cy="636748"/>
            <a:chOff x="0" y="0"/>
            <a:chExt cx="1178269" cy="16770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1178269" cy="224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Context_level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100230" y="3442596"/>
            <a:ext cx="9603928" cy="1913180"/>
            <a:chOff x="0" y="0"/>
            <a:chExt cx="1854675" cy="36946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54675" cy="369466"/>
            </a:xfrm>
            <a:custGeom>
              <a:avLst/>
              <a:gdLst/>
              <a:ahLst/>
              <a:cxnLst/>
              <a:rect l="l" t="t" r="r" b="b"/>
              <a:pathLst>
                <a:path w="1854675" h="369466">
                  <a:moveTo>
                    <a:pt x="0" y="0"/>
                  </a:moveTo>
                  <a:lnTo>
                    <a:pt x="1854675" y="0"/>
                  </a:lnTo>
                  <a:lnTo>
                    <a:pt x="1854675" y="369466"/>
                  </a:lnTo>
                  <a:lnTo>
                    <a:pt x="0" y="3694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1854675" cy="3885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734567" y="6213026"/>
            <a:ext cx="4473739" cy="636748"/>
            <a:chOff x="0" y="0"/>
            <a:chExt cx="1178269" cy="16770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1178269" cy="224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Level_1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437031" y="6213026"/>
            <a:ext cx="4473739" cy="636748"/>
            <a:chOff x="0" y="0"/>
            <a:chExt cx="1178269" cy="16770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1178269" cy="224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Level_2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3690980" y="1232286"/>
            <a:ext cx="10906040" cy="1349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FFFFFF"/>
                </a:solidFill>
                <a:latin typeface="Oswald Bold"/>
              </a:rPr>
              <a:t>DFD_DIAGRAM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431421" y="3699510"/>
            <a:ext cx="8900334" cy="1364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7769" lvl="1" indent="-213884" algn="just">
              <a:lnSpc>
                <a:spcPts val="2734"/>
              </a:lnSpc>
              <a:buFont typeface="Arial"/>
              <a:buChar char="•"/>
            </a:pPr>
            <a:r>
              <a:rPr lang="en-US" sz="1981" spc="194">
                <a:solidFill>
                  <a:srgbClr val="231F20"/>
                </a:solidFill>
                <a:latin typeface="DM Sans"/>
              </a:rPr>
              <a:t>Represent data flow in system and relationships among data flow evolving from the more general to the more specific level</a:t>
            </a:r>
          </a:p>
          <a:p>
            <a:pPr algn="ctr">
              <a:lnSpc>
                <a:spcPts val="2734"/>
              </a:lnSpc>
            </a:pPr>
            <a:r>
              <a:rPr lang="en-US" sz="1981" spc="194">
                <a:solidFill>
                  <a:srgbClr val="231F20"/>
                </a:solidFill>
                <a:latin typeface="DM Sans"/>
              </a:rPr>
              <a:t>      by the way we have :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8700" y="7075695"/>
            <a:ext cx="4473739" cy="1706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4"/>
              </a:lnSpc>
              <a:spcBef>
                <a:spcPct val="0"/>
              </a:spcBef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shows the system boundaries, external entities that interact with the system, and major information flows between entities and the system.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755173" y="7164098"/>
            <a:ext cx="4473739" cy="1363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4"/>
              </a:lnSpc>
              <a:spcBef>
                <a:spcPct val="0"/>
              </a:spcBef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shows the system's major processes, data flows, and data stores at a high level of abstraction.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481646" y="7252502"/>
            <a:ext cx="4473739" cy="1020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74"/>
              </a:lnSpc>
              <a:spcBef>
                <a:spcPct val="0"/>
              </a:spcBef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shows the sub-processes of one of the processes in the Level-0 DFD.</a:t>
            </a:r>
          </a:p>
        </p:txBody>
      </p:sp>
    </p:spTree>
  </p:cSld>
  <p:clrMapOvr>
    <a:masterClrMapping/>
  </p:clrMapOvr>
  <p:transition>
    <p:pull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4813511" cy="636647"/>
            <a:chOff x="0" y="0"/>
            <a:chExt cx="1267756" cy="167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67756" cy="167677"/>
            </a:xfrm>
            <a:custGeom>
              <a:avLst/>
              <a:gdLst/>
              <a:ahLst/>
              <a:cxnLst/>
              <a:rect l="l" t="t" r="r" b="b"/>
              <a:pathLst>
                <a:path w="1267756" h="167677">
                  <a:moveTo>
                    <a:pt x="0" y="0"/>
                  </a:moveTo>
                  <a:lnTo>
                    <a:pt x="1267756" y="0"/>
                  </a:lnTo>
                  <a:lnTo>
                    <a:pt x="1267756" y="167677"/>
                  </a:lnTo>
                  <a:lnTo>
                    <a:pt x="0" y="167677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267756" cy="224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Context_level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636647"/>
            <a:ext cx="16230600" cy="9650353"/>
          </a:xfrm>
          <a:custGeom>
            <a:avLst/>
            <a:gdLst/>
            <a:ahLst/>
            <a:cxnLst/>
            <a:rect l="l" t="t" r="r" b="b"/>
            <a:pathLst>
              <a:path w="16230600" h="9650353">
                <a:moveTo>
                  <a:pt x="0" y="0"/>
                </a:moveTo>
                <a:lnTo>
                  <a:pt x="16230600" y="0"/>
                </a:lnTo>
                <a:lnTo>
                  <a:pt x="16230600" y="9650353"/>
                </a:lnTo>
                <a:lnTo>
                  <a:pt x="0" y="96503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7" t="-707" b="-707"/>
            </a:stretch>
          </a:blipFill>
        </p:spPr>
      </p:sp>
      <p:sp>
        <p:nvSpPr>
          <p:cNvPr id="6" name="Freeform 6"/>
          <p:cNvSpPr/>
          <p:nvPr/>
        </p:nvSpPr>
        <p:spPr>
          <a:xfrm rot="-8850553">
            <a:off x="14916116" y="-3271101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7" y="0"/>
                </a:lnTo>
                <a:lnTo>
                  <a:pt x="7616557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>
    <p:strips dir="r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440528">
            <a:off x="15801550" y="-2269139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7" y="0"/>
                </a:lnTo>
                <a:lnTo>
                  <a:pt x="7616557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880075" y="124186"/>
            <a:ext cx="13746809" cy="10162814"/>
          </a:xfrm>
          <a:custGeom>
            <a:avLst/>
            <a:gdLst/>
            <a:ahLst/>
            <a:cxnLst/>
            <a:rect l="l" t="t" r="r" b="b"/>
            <a:pathLst>
              <a:path w="13746809" h="10162814">
                <a:moveTo>
                  <a:pt x="0" y="0"/>
                </a:moveTo>
                <a:lnTo>
                  <a:pt x="13746809" y="0"/>
                </a:lnTo>
                <a:lnTo>
                  <a:pt x="13746809" y="10162814"/>
                </a:lnTo>
                <a:lnTo>
                  <a:pt x="0" y="101628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68" b="-368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124186"/>
            <a:ext cx="4810134" cy="636647"/>
            <a:chOff x="0" y="0"/>
            <a:chExt cx="1266867" cy="16767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66867" cy="167677"/>
            </a:xfrm>
            <a:custGeom>
              <a:avLst/>
              <a:gdLst/>
              <a:ahLst/>
              <a:cxnLst/>
              <a:rect l="l" t="t" r="r" b="b"/>
              <a:pathLst>
                <a:path w="1266867" h="167677">
                  <a:moveTo>
                    <a:pt x="0" y="0"/>
                  </a:moveTo>
                  <a:lnTo>
                    <a:pt x="1266867" y="0"/>
                  </a:lnTo>
                  <a:lnTo>
                    <a:pt x="1266867" y="167677"/>
                  </a:lnTo>
                  <a:lnTo>
                    <a:pt x="0" y="167677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1266867" cy="224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Level_1</a:t>
              </a:r>
            </a:p>
          </p:txBody>
        </p:sp>
      </p:grpSp>
      <p:sp>
        <p:nvSpPr>
          <p:cNvPr id="7" name="Freeform 7"/>
          <p:cNvSpPr/>
          <p:nvPr/>
        </p:nvSpPr>
        <p:spPr>
          <a:xfrm rot="2560001">
            <a:off x="-3939024" y="5547620"/>
            <a:ext cx="6261053" cy="6424588"/>
          </a:xfrm>
          <a:custGeom>
            <a:avLst/>
            <a:gdLst/>
            <a:ahLst/>
            <a:cxnLst/>
            <a:rect l="l" t="t" r="r" b="b"/>
            <a:pathLst>
              <a:path w="6261053" h="6424588">
                <a:moveTo>
                  <a:pt x="0" y="0"/>
                </a:moveTo>
                <a:lnTo>
                  <a:pt x="6261053" y="0"/>
                </a:lnTo>
                <a:lnTo>
                  <a:pt x="6261053" y="6424588"/>
                </a:lnTo>
                <a:lnTo>
                  <a:pt x="0" y="64245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>
    <p:strips dir="r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253927">
            <a:off x="14975796" y="-191439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983690" y="392003"/>
            <a:ext cx="12320619" cy="9894997"/>
          </a:xfrm>
          <a:custGeom>
            <a:avLst/>
            <a:gdLst/>
            <a:ahLst/>
            <a:cxnLst/>
            <a:rect l="l" t="t" r="r" b="b"/>
            <a:pathLst>
              <a:path w="12320619" h="9894997">
                <a:moveTo>
                  <a:pt x="0" y="0"/>
                </a:moveTo>
                <a:lnTo>
                  <a:pt x="12320620" y="0"/>
                </a:lnTo>
                <a:lnTo>
                  <a:pt x="12320620" y="9894997"/>
                </a:lnTo>
                <a:lnTo>
                  <a:pt x="0" y="98949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73679"/>
            <a:ext cx="4797791" cy="636647"/>
            <a:chOff x="0" y="0"/>
            <a:chExt cx="1263616" cy="16767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63616" cy="167677"/>
            </a:xfrm>
            <a:custGeom>
              <a:avLst/>
              <a:gdLst/>
              <a:ahLst/>
              <a:cxnLst/>
              <a:rect l="l" t="t" r="r" b="b"/>
              <a:pathLst>
                <a:path w="1263616" h="167677">
                  <a:moveTo>
                    <a:pt x="0" y="0"/>
                  </a:moveTo>
                  <a:lnTo>
                    <a:pt x="1263616" y="0"/>
                  </a:lnTo>
                  <a:lnTo>
                    <a:pt x="1263616" y="167677"/>
                  </a:lnTo>
                  <a:lnTo>
                    <a:pt x="0" y="167677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1263616" cy="224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Level_2</a:t>
              </a:r>
            </a:p>
          </p:txBody>
        </p:sp>
      </p:grpSp>
      <p:sp>
        <p:nvSpPr>
          <p:cNvPr id="7" name="Freeform 7"/>
          <p:cNvSpPr/>
          <p:nvPr/>
        </p:nvSpPr>
        <p:spPr>
          <a:xfrm rot="1110198">
            <a:off x="-2832499" y="4997160"/>
            <a:ext cx="5664998" cy="5812964"/>
          </a:xfrm>
          <a:custGeom>
            <a:avLst/>
            <a:gdLst/>
            <a:ahLst/>
            <a:cxnLst/>
            <a:rect l="l" t="t" r="r" b="b"/>
            <a:pathLst>
              <a:path w="5664998" h="5812964">
                <a:moveTo>
                  <a:pt x="0" y="0"/>
                </a:moveTo>
                <a:lnTo>
                  <a:pt x="5664998" y="0"/>
                </a:lnTo>
                <a:lnTo>
                  <a:pt x="5664998" y="5812964"/>
                </a:lnTo>
                <a:lnTo>
                  <a:pt x="0" y="58129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>
    <p:strips dir="r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503597" y="3188130"/>
            <a:ext cx="17495526" cy="774187"/>
            <a:chOff x="0" y="0"/>
            <a:chExt cx="3378671" cy="14950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378671" cy="149508"/>
            </a:xfrm>
            <a:custGeom>
              <a:avLst/>
              <a:gdLst/>
              <a:ahLst/>
              <a:cxnLst/>
              <a:rect l="l" t="t" r="r" b="b"/>
              <a:pathLst>
                <a:path w="3378671" h="149508">
                  <a:moveTo>
                    <a:pt x="0" y="0"/>
                  </a:moveTo>
                  <a:lnTo>
                    <a:pt x="3378671" y="0"/>
                  </a:lnTo>
                  <a:lnTo>
                    <a:pt x="3378671" y="149508"/>
                  </a:lnTo>
                  <a:lnTo>
                    <a:pt x="0" y="1495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3378671" cy="1685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2795351" y="3739956"/>
            <a:ext cx="12697297" cy="6547044"/>
          </a:xfrm>
          <a:custGeom>
            <a:avLst/>
            <a:gdLst/>
            <a:ahLst/>
            <a:cxnLst/>
            <a:rect l="l" t="t" r="r" b="b"/>
            <a:pathLst>
              <a:path w="12697297" h="6547044">
                <a:moveTo>
                  <a:pt x="0" y="0"/>
                </a:moveTo>
                <a:lnTo>
                  <a:pt x="12697298" y="0"/>
                </a:lnTo>
                <a:lnTo>
                  <a:pt x="12697298" y="6547044"/>
                </a:lnTo>
                <a:lnTo>
                  <a:pt x="0" y="65470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690980" y="1232286"/>
            <a:ext cx="10906040" cy="1349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FFFFFF"/>
                </a:solidFill>
                <a:latin typeface="Oswald Bold"/>
              </a:rPr>
              <a:t>ERD_DIAGRAM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03597" y="3270361"/>
            <a:ext cx="17495526" cy="1021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7769" lvl="1" indent="-213884">
              <a:lnSpc>
                <a:spcPts val="2734"/>
              </a:lnSpc>
              <a:buFont typeface="Arial"/>
              <a:buChar char="•"/>
            </a:pPr>
            <a:r>
              <a:rPr lang="en-US" sz="1981" spc="194">
                <a:solidFill>
                  <a:srgbClr val="231F20"/>
                </a:solidFill>
                <a:latin typeface="DM Sans"/>
              </a:rPr>
              <a:t>ERD would contain some flow charts referring to entities with attributes and describe relations between them</a:t>
            </a:r>
          </a:p>
          <a:p>
            <a:pPr algn="ctr">
              <a:lnSpc>
                <a:spcPts val="2734"/>
              </a:lnSpc>
            </a:pPr>
            <a:r>
              <a:rPr lang="en-US" sz="1981" spc="194">
                <a:solidFill>
                  <a:srgbClr val="231F20"/>
                </a:solidFill>
                <a:latin typeface="DM Sans"/>
              </a:rPr>
              <a:t> by the way we have :</a:t>
            </a:r>
          </a:p>
          <a:p>
            <a:pPr>
              <a:lnSpc>
                <a:spcPts val="2734"/>
              </a:lnSpc>
            </a:pPr>
            <a:endParaRPr/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636</Words>
  <Application>Microsoft Office PowerPoint</Application>
  <PresentationFormat>مخصص</PresentationFormat>
  <Paragraphs>99</Paragraphs>
  <Slides>20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10</vt:i4>
      </vt:variant>
      <vt:variant>
        <vt:lpstr>سمة</vt:lpstr>
      </vt:variant>
      <vt:variant>
        <vt:i4>1</vt:i4>
      </vt:variant>
      <vt:variant>
        <vt:lpstr>عناوين الشرائح</vt:lpstr>
      </vt:variant>
      <vt:variant>
        <vt:i4>20</vt:i4>
      </vt:variant>
    </vt:vector>
  </HeadingPairs>
  <TitlesOfParts>
    <vt:vector size="31" baseType="lpstr">
      <vt:lpstr>Arial</vt:lpstr>
      <vt:lpstr>Calibri</vt:lpstr>
      <vt:lpstr>Oswald Bold</vt:lpstr>
      <vt:lpstr>Montserrat Classic Bold</vt:lpstr>
      <vt:lpstr>Oswald</vt:lpstr>
      <vt:lpstr>Oswald Bold Italics</vt:lpstr>
      <vt:lpstr>DM Sans Bold</vt:lpstr>
      <vt:lpstr>DM Sans</vt:lpstr>
      <vt:lpstr>DM Sans Italics</vt:lpstr>
      <vt:lpstr>DM Sans Bold Italics</vt:lpstr>
      <vt:lpstr>Office Theme</vt:lpstr>
      <vt:lpstr>الشريحة 1</vt:lpstr>
      <vt:lpstr>الشريحة 2</vt:lpstr>
      <vt:lpstr>الشريحة 3</vt:lpstr>
      <vt:lpstr>الشريحة 4</vt:lpstr>
      <vt:lpstr>الشريحة 5</vt:lpstr>
      <vt:lpstr>الشريحة 6</vt:lpstr>
      <vt:lpstr>الشريحة 7</vt:lpstr>
      <vt:lpstr>الشريحة 8</vt:lpstr>
      <vt:lpstr>الشريحة 9</vt:lpstr>
      <vt:lpstr>الشريحة 10</vt:lpstr>
      <vt:lpstr>الشريحة 11</vt:lpstr>
      <vt:lpstr>الشريحة 12</vt:lpstr>
      <vt:lpstr>الشريحة 13</vt:lpstr>
      <vt:lpstr>الشريحة 14</vt:lpstr>
      <vt:lpstr>الشريحة 15</vt:lpstr>
      <vt:lpstr>الشريحة 16</vt:lpstr>
      <vt:lpstr>الشريحة 17</vt:lpstr>
      <vt:lpstr>الشريحة 18</vt:lpstr>
      <vt:lpstr>الشريحة 19</vt:lpstr>
      <vt:lpstr>الشريحة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Grey minimalist business project presentation</dc:title>
  <dc:creator>HP</dc:creator>
  <cp:lastModifiedBy>HP</cp:lastModifiedBy>
  <cp:revision>3</cp:revision>
  <dcterms:created xsi:type="dcterms:W3CDTF">2006-08-16T00:00:00Z</dcterms:created>
  <dcterms:modified xsi:type="dcterms:W3CDTF">2023-12-20T21:22:57Z</dcterms:modified>
  <dc:identifier>DAF2-2L8DmY</dc:identifier>
</cp:coreProperties>
</file>

<file path=docProps/thumbnail.jpeg>
</file>